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57" r:id="rId3"/>
    <p:sldId id="259" r:id="rId4"/>
    <p:sldId id="260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777CD1E-61D7-A94A-8B7E-10A350F6D702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197BC5E-DC50-7347-ACDE-12BED45B1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CD1E-61D7-A94A-8B7E-10A350F6D702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BC5E-DC50-7347-ACDE-12BED45B1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CD1E-61D7-A94A-8B7E-10A350F6D702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BC5E-DC50-7347-ACDE-12BED45B1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CD1E-61D7-A94A-8B7E-10A350F6D702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BC5E-DC50-7347-ACDE-12BED45B1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CD1E-61D7-A94A-8B7E-10A350F6D702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BC5E-DC50-7347-ACDE-12BED45B1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CD1E-61D7-A94A-8B7E-10A350F6D702}" type="datetimeFigureOut">
              <a:rPr lang="en-US" smtClean="0"/>
              <a:t>2/27/14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BC5E-DC50-7347-ACDE-12BED45B1C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CD1E-61D7-A94A-8B7E-10A350F6D702}" type="datetimeFigureOut">
              <a:rPr lang="en-US" smtClean="0"/>
              <a:t>2/27/14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BC5E-DC50-7347-ACDE-12BED45B1C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CD1E-61D7-A94A-8B7E-10A350F6D702}" type="datetimeFigureOut">
              <a:rPr lang="en-US" smtClean="0"/>
              <a:t>2/27/14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BC5E-DC50-7347-ACDE-12BED45B1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CD1E-61D7-A94A-8B7E-10A350F6D702}" type="datetimeFigureOut">
              <a:rPr lang="en-US" smtClean="0"/>
              <a:t>2/27/14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7BC5E-DC50-7347-ACDE-12BED45B1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777CD1E-61D7-A94A-8B7E-10A350F6D702}" type="datetimeFigureOut">
              <a:rPr lang="en-US" smtClean="0"/>
              <a:t>2/27/14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197BC5E-DC50-7347-ACDE-12BED45B1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777CD1E-61D7-A94A-8B7E-10A350F6D702}" type="datetimeFigureOut">
              <a:rPr lang="en-US" smtClean="0"/>
              <a:t>2/27/14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197BC5E-DC50-7347-ACDE-12BED45B1C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777CD1E-61D7-A94A-8B7E-10A350F6D702}" type="datetimeFigureOut">
              <a:rPr lang="en-US" smtClean="0"/>
              <a:t>2/27/14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197BC5E-DC50-7347-ACDE-12BED45B1C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7FHdHUzRnms%23!" TargetMode="External"/><Relationship Id="rId4" Type="http://schemas.openxmlformats.org/officeDocument/2006/relationships/hyperlink" Target="https://sites.google.com/site/elysconditionsofchange/histor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bme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Conditions of Change</a:t>
            </a:r>
            <a:br>
              <a:rPr lang="en-US" dirty="0" smtClean="0"/>
            </a:br>
            <a:r>
              <a:rPr lang="en-US" sz="2800" dirty="0" smtClean="0"/>
              <a:t>Change Models Wildcard</a:t>
            </a:r>
            <a:br>
              <a:rPr lang="en-US" sz="280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336581"/>
            <a:ext cx="5712179" cy="1535586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ProSeminar</a:t>
            </a:r>
            <a:r>
              <a:rPr lang="en-US" dirty="0" smtClean="0"/>
              <a:t> 2 EDCI-888</a:t>
            </a:r>
          </a:p>
          <a:p>
            <a:r>
              <a:rPr lang="en-US" dirty="0" smtClean="0"/>
              <a:t>Majd Alomar</a:t>
            </a:r>
          </a:p>
          <a:p>
            <a:r>
              <a:rPr lang="en-US" dirty="0" smtClean="0"/>
              <a:t>February 23, 2014</a:t>
            </a:r>
            <a:endParaRPr lang="en-US" dirty="0"/>
          </a:p>
        </p:txBody>
      </p:sp>
      <p:pic>
        <p:nvPicPr>
          <p:cNvPr id="4" name="Picture 3" descr="kstate logo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7"/>
          <a:stretch/>
        </p:blipFill>
        <p:spPr>
          <a:xfrm>
            <a:off x="5994297" y="4872167"/>
            <a:ext cx="192694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7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Sufficient </a:t>
            </a:r>
            <a:r>
              <a:rPr lang="en-US" dirty="0" smtClean="0"/>
              <a:t>Knowledge </a:t>
            </a:r>
            <a:r>
              <a:rPr lang="en-US" dirty="0" smtClean="0"/>
              <a:t>A</a:t>
            </a:r>
            <a:r>
              <a:rPr lang="en-US" dirty="0" smtClean="0"/>
              <a:t>nd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The technology coordinator, teachers and all those involved in using the new computer lab must have the knowledge and skills to implement the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4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Availability </a:t>
            </a:r>
            <a:r>
              <a:rPr lang="en-US" dirty="0" smtClean="0"/>
              <a:t>Of </a:t>
            </a:r>
            <a:r>
              <a:rPr lang="en-US" dirty="0"/>
              <a:t>R</a:t>
            </a:r>
            <a:r>
              <a:rPr lang="en-US" dirty="0" smtClean="0"/>
              <a:t>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 Are all the required resources available to implement the change? Some resources needed include</a:t>
            </a:r>
          </a:p>
          <a:p>
            <a:r>
              <a:rPr lang="en-US" dirty="0"/>
              <a:t>Hardware</a:t>
            </a:r>
          </a:p>
          <a:p>
            <a:r>
              <a:rPr lang="en-US" dirty="0" smtClean="0"/>
              <a:t>Software</a:t>
            </a:r>
            <a:endParaRPr lang="en-US" dirty="0"/>
          </a:p>
          <a:p>
            <a:r>
              <a:rPr lang="en-US" dirty="0"/>
              <a:t>Audio/Visual media</a:t>
            </a:r>
          </a:p>
          <a:p>
            <a:r>
              <a:rPr lang="en-US" dirty="0"/>
              <a:t>General funding</a:t>
            </a:r>
          </a:p>
          <a:p>
            <a:r>
              <a:rPr lang="en-US" dirty="0"/>
              <a:t>Instructional </a:t>
            </a:r>
            <a:r>
              <a:rPr lang="en-US" dirty="0" smtClean="0"/>
              <a:t>Supplies</a:t>
            </a:r>
          </a:p>
          <a:p>
            <a:r>
              <a:rPr lang="en-US" dirty="0" smtClean="0"/>
              <a:t>Technical Support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00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Availability </a:t>
            </a:r>
            <a:r>
              <a:rPr lang="en-US" dirty="0" smtClean="0"/>
              <a:t>Of </a:t>
            </a:r>
            <a:r>
              <a:rPr lang="en-US" dirty="0"/>
              <a:t>T</a:t>
            </a:r>
            <a:r>
              <a:rPr lang="en-US" dirty="0" smtClean="0"/>
              <a:t>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How much time do teachers need to adopt the new computer lab resource to their instruction?</a:t>
            </a:r>
          </a:p>
          <a:p>
            <a:r>
              <a:rPr lang="en-US" dirty="0"/>
              <a:t> </a:t>
            </a:r>
            <a:r>
              <a:rPr lang="en-US" dirty="0" smtClean="0"/>
              <a:t>Teachers will need time for the following:</a:t>
            </a:r>
          </a:p>
          <a:p>
            <a:pPr lvl="1"/>
            <a:r>
              <a:rPr lang="en-US" dirty="0" smtClean="0"/>
              <a:t> Professional development</a:t>
            </a:r>
          </a:p>
          <a:p>
            <a:pPr lvl="1"/>
            <a:r>
              <a:rPr lang="en-US" dirty="0" smtClean="0"/>
              <a:t> Adjusting lesson plans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Updating curriculum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Personal reflection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9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Reward </a:t>
            </a:r>
            <a:r>
              <a:rPr lang="en-US" dirty="0" smtClean="0"/>
              <a:t>Or </a:t>
            </a:r>
            <a:r>
              <a:rPr lang="en-US" dirty="0"/>
              <a:t>I</a:t>
            </a:r>
            <a:r>
              <a:rPr lang="en-US" dirty="0" smtClean="0"/>
              <a:t>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Provide a reward for those teachers that adopt the new computer lab and adjust their lessons according to the new change. </a:t>
            </a:r>
            <a:endParaRPr lang="en-US" dirty="0"/>
          </a:p>
        </p:txBody>
      </p:sp>
      <p:pic>
        <p:nvPicPr>
          <p:cNvPr id="4" name="Picture 3" descr="recogni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10" y="3558600"/>
            <a:ext cx="2457653" cy="219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8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Encourage the participation of the teachers, technology experts and superintendent and insure that all of their ideas and opinions are represented in the new change.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150" y="3671879"/>
            <a:ext cx="2912118" cy="233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02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Commitment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Make sure the administrators, superintendent and </a:t>
            </a:r>
            <a:r>
              <a:rPr lang="en-US" dirty="0"/>
              <a:t>teachers show </a:t>
            </a:r>
            <a:r>
              <a:rPr lang="en-US" dirty="0" smtClean="0"/>
              <a:t>a </a:t>
            </a:r>
            <a:r>
              <a:rPr lang="en-US" dirty="0"/>
              <a:t>long term commitment to the implementation of the </a:t>
            </a:r>
            <a:r>
              <a:rPr lang="en-US" dirty="0" smtClean="0"/>
              <a:t>change.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12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Leadership </a:t>
            </a:r>
            <a:r>
              <a:rPr lang="en-US" dirty="0" smtClean="0"/>
              <a:t>Is </a:t>
            </a:r>
            <a:r>
              <a:rPr lang="en-US" dirty="0"/>
              <a:t>E</a:t>
            </a:r>
            <a:r>
              <a:rPr lang="en-US" dirty="0" smtClean="0"/>
              <a:t>vident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mtClean="0"/>
              <a:t> It must </a:t>
            </a:r>
            <a:r>
              <a:rPr lang="en-US" dirty="0" smtClean="0"/>
              <a:t>be made clear to everyone who is leading this change and who is responsible for the implementation of the Computer lab.  The leader is responsible for the following:</a:t>
            </a:r>
          </a:p>
          <a:p>
            <a:pPr lvl="1"/>
            <a:r>
              <a:rPr lang="en-US" dirty="0"/>
              <a:t>Providing encouragement</a:t>
            </a:r>
          </a:p>
          <a:p>
            <a:pPr lvl="1"/>
            <a:r>
              <a:rPr lang="en-US" dirty="0"/>
              <a:t>Insure training is delivered</a:t>
            </a:r>
          </a:p>
          <a:p>
            <a:pPr lvl="1"/>
            <a:r>
              <a:rPr lang="en-US" dirty="0"/>
              <a:t>Insure that resources are </a:t>
            </a:r>
            <a:r>
              <a:rPr lang="en-US" dirty="0" smtClean="0"/>
              <a:t>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45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  Anderson, J., &amp; </a:t>
            </a:r>
            <a:r>
              <a:rPr lang="en-US" dirty="0" err="1" smtClean="0"/>
              <a:t>Rainie</a:t>
            </a:r>
            <a:r>
              <a:rPr lang="en-US" dirty="0" smtClean="0"/>
              <a:t>, L. (2012, July 27). The Future of Higher Education. Pew Research Internet Project. Retrieved February 23, 2014, </a:t>
            </a:r>
            <a:r>
              <a:rPr lang="en-US" dirty="0" err="1" smtClean="0"/>
              <a:t>from</a:t>
            </a:r>
            <a:r>
              <a:rPr lang="en-US" dirty="0" err="1" smtClean="0">
                <a:hlinkClick r:id="rId2" tooltip="Edit this item"/>
              </a:rPr>
              <a:t>http</a:t>
            </a:r>
            <a:r>
              <a:rPr lang="en-US" dirty="0">
                <a:hlinkClick r:id="rId2" tooltip="Edit this item"/>
              </a:rPr>
              <a:t>://www.pewinternet.org/2012/07/27/the-future-of-higher-education/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Ellsworth</a:t>
            </a:r>
            <a:r>
              <a:rPr lang="en-US" dirty="0"/>
              <a:t>, J.B. (2000). </a:t>
            </a:r>
            <a:r>
              <a:rPr lang="en-US" i="1" dirty="0"/>
              <a:t>Surviving change: a survey of educational change models</a:t>
            </a:r>
            <a:r>
              <a:rPr lang="en-US" dirty="0"/>
              <a:t>. Syracuse, N.Y.: </a:t>
            </a:r>
            <a:r>
              <a:rPr lang="en-US" dirty="0" err="1"/>
              <a:t>Clearninghouse</a:t>
            </a:r>
            <a:r>
              <a:rPr lang="en-US" dirty="0"/>
              <a:t> on Information &amp; Technology, Syracuse University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>
              <a:hlinkClick r:id="rId2" tooltip="Edit this item"/>
            </a:endParaRPr>
          </a:p>
          <a:p>
            <a:r>
              <a:rPr lang="en-US" dirty="0" smtClean="0"/>
              <a:t>  </a:t>
            </a:r>
            <a:r>
              <a:rPr lang="en-US" dirty="0" err="1" smtClean="0"/>
              <a:t>TEDxDesMoines</a:t>
            </a:r>
            <a:r>
              <a:rPr lang="en-US" dirty="0" smtClean="0"/>
              <a:t> </a:t>
            </a:r>
            <a:r>
              <a:rPr lang="en-US" dirty="0"/>
              <a:t>- Angela </a:t>
            </a:r>
            <a:r>
              <a:rPr lang="en-US" dirty="0" err="1"/>
              <a:t>Maiers</a:t>
            </a:r>
            <a:r>
              <a:rPr lang="en-US" dirty="0"/>
              <a:t> - You Matter</a:t>
            </a:r>
            <a:br>
              <a:rPr lang="en-US" dirty="0"/>
            </a:br>
            <a:r>
              <a:rPr lang="en-US" dirty="0">
                <a:hlinkClick r:id="rId3"/>
              </a:rPr>
              <a:t>http://www.youtube.com/watch?feature=player_embedded&amp;v=7FHdHUzRnms#</a:t>
            </a:r>
            <a:r>
              <a:rPr lang="en-US" dirty="0" smtClean="0">
                <a:hlinkClick r:id="rId3"/>
              </a:rPr>
              <a:t>!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Williams, M. &amp; </a:t>
            </a:r>
            <a:r>
              <a:rPr lang="en-US" dirty="0" err="1" smtClean="0"/>
              <a:t>Turek</a:t>
            </a:r>
            <a:r>
              <a:rPr lang="en-US" dirty="0" smtClean="0"/>
              <a:t>, W. (2010, February 12). Overview – Ely’s Conditions of Change. Ely’s Conditions of Change. Retrieved February 23, 2014</a:t>
            </a:r>
            <a:r>
              <a:rPr lang="en-US" dirty="0"/>
              <a:t>, from </a:t>
            </a:r>
            <a:r>
              <a:rPr lang="en-US" dirty="0">
                <a:hlinkClick r:id="rId4"/>
              </a:rPr>
              <a:t>https://sites.google.com/site/elysconditionsofchange/</a:t>
            </a:r>
            <a:r>
              <a:rPr lang="en-US" dirty="0" smtClean="0">
                <a:hlinkClick r:id="rId4"/>
              </a:rPr>
              <a:t>history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1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Founded by Donald P Ely, a leading theorist in the field of Instructional Technology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E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512" y="3203876"/>
            <a:ext cx="2221756" cy="271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0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Ely published two papers which emphasized the Conditions of Change:</a:t>
            </a:r>
          </a:p>
          <a:p>
            <a:r>
              <a:rPr lang="en-US" dirty="0" smtClean="0"/>
              <a:t>  </a:t>
            </a:r>
            <a:r>
              <a:rPr lang="en-US" dirty="0"/>
              <a:t> </a:t>
            </a:r>
            <a:r>
              <a:rPr lang="en-US" i="1" dirty="0"/>
              <a:t>Creating the Conditions for </a:t>
            </a:r>
            <a:r>
              <a:rPr lang="en-US" i="1" dirty="0" smtClean="0"/>
              <a:t>Change </a:t>
            </a:r>
            <a:r>
              <a:rPr lang="en-US" dirty="0" smtClean="0"/>
              <a:t>published in 1976 and emphasized the importance of environmental conditions on the change process.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i="1" dirty="0" smtClean="0"/>
              <a:t>Conditions that </a:t>
            </a:r>
            <a:r>
              <a:rPr lang="en-US" i="1" dirty="0"/>
              <a:t>Facilitate the Implementation of Educational Technology Innovations</a:t>
            </a:r>
            <a:r>
              <a:rPr lang="en-US" dirty="0"/>
              <a:t> </a:t>
            </a:r>
            <a:r>
              <a:rPr lang="en-US" dirty="0" smtClean="0"/>
              <a:t>published in 1990 and included implementing technology innovations in educational settings.</a:t>
            </a:r>
          </a:p>
        </p:txBody>
      </p:sp>
    </p:spTree>
    <p:extLst>
      <p:ext uri="{BB962C8B-B14F-4D97-AF65-F5344CB8AC3E}">
        <p14:creationId xmlns:p14="http://schemas.microsoft.com/office/powerpoint/2010/main" val="411467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Conditions of Change</a:t>
            </a:r>
            <a:endParaRPr lang="en-US" dirty="0"/>
          </a:p>
        </p:txBody>
      </p:sp>
      <p:pic>
        <p:nvPicPr>
          <p:cNvPr id="7" name="Content Placeholder 6" descr="Screen Shot 2014-02-23 at 2.43.3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" b="3655"/>
          <a:stretch/>
        </p:blipFill>
        <p:spPr>
          <a:xfrm>
            <a:off x="777875" y="1912438"/>
            <a:ext cx="7651749" cy="3850188"/>
          </a:xfrm>
        </p:spPr>
      </p:pic>
      <p:sp>
        <p:nvSpPr>
          <p:cNvPr id="8" name="TextBox 7"/>
          <p:cNvSpPr txBox="1"/>
          <p:nvPr/>
        </p:nvSpPr>
        <p:spPr>
          <a:xfrm>
            <a:off x="5844816" y="5762625"/>
            <a:ext cx="2457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(Williams &amp; </a:t>
            </a:r>
            <a:r>
              <a:rPr lang="en-US" sz="1600" dirty="0" err="1" smtClean="0"/>
              <a:t>Turek</a:t>
            </a:r>
            <a:r>
              <a:rPr lang="en-US" sz="1600" dirty="0" smtClean="0"/>
              <a:t>, 2010)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937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They </a:t>
            </a:r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S</a:t>
            </a:r>
            <a:r>
              <a:rPr lang="en-US" dirty="0" smtClean="0"/>
              <a:t>aid </a:t>
            </a:r>
            <a:r>
              <a:rPr lang="en-US" dirty="0"/>
              <a:t>A</a:t>
            </a:r>
            <a:r>
              <a:rPr lang="en-US" dirty="0" smtClean="0"/>
              <a:t>bout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“Ely’s Condition of Change Model is arguably the broadest and most far-reaching of the classical change models.” (Ellsworth, 2000)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“As a framework of environmental conditions it seeks to represent the context within which the constructs defined by the other classical models operate.” (Ellsworth, 2000)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 smtClean="0"/>
              <a:t>To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According to Williams and </a:t>
            </a:r>
            <a:r>
              <a:rPr lang="en-US" dirty="0" err="1" smtClean="0"/>
              <a:t>Turek</a:t>
            </a:r>
            <a:r>
              <a:rPr lang="en-US" dirty="0"/>
              <a:t> </a:t>
            </a:r>
            <a:r>
              <a:rPr lang="en-US" dirty="0" smtClean="0"/>
              <a:t>(2010) Ely </a:t>
            </a:r>
            <a:r>
              <a:rPr lang="en-US" dirty="0"/>
              <a:t>suggests, </a:t>
            </a:r>
            <a:r>
              <a:rPr lang="en-US" dirty="0" smtClean="0"/>
              <a:t>to use it as </a:t>
            </a:r>
            <a:r>
              <a:rPr lang="en-US" dirty="0"/>
              <a:t>a "needs assessment" (Ely, 1990)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The use of </a:t>
            </a:r>
            <a:r>
              <a:rPr lang="en-US" dirty="0"/>
              <a:t>Ely's conditions as a diagnostic tool </a:t>
            </a:r>
            <a:r>
              <a:rPr lang="en-US" dirty="0" smtClean="0"/>
              <a:t>are also </a:t>
            </a:r>
            <a:r>
              <a:rPr lang="en-US" dirty="0"/>
              <a:t>encouraged throughout the entire process</a:t>
            </a:r>
            <a:r>
              <a:rPr lang="en-US" dirty="0" smtClean="0"/>
              <a:t>. (Williams &amp; </a:t>
            </a:r>
            <a:r>
              <a:rPr lang="en-US" dirty="0" err="1" smtClean="0"/>
              <a:t>Turek</a:t>
            </a:r>
            <a:r>
              <a:rPr lang="en-US" dirty="0" smtClean="0"/>
              <a:t>, 2010)</a:t>
            </a:r>
          </a:p>
        </p:txBody>
      </p:sp>
    </p:spTree>
    <p:extLst>
      <p:ext uri="{BB962C8B-B14F-4D97-AF65-F5344CB8AC3E}">
        <p14:creationId xmlns:p14="http://schemas.microsoft.com/office/powerpoint/2010/main" val="224038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smtClean="0"/>
              <a:t>To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Using the Conditions of </a:t>
            </a:r>
            <a:r>
              <a:rPr lang="en-US" dirty="0"/>
              <a:t>C</a:t>
            </a:r>
            <a:r>
              <a:rPr lang="en-US" dirty="0" smtClean="0"/>
              <a:t>hange model framework prior</a:t>
            </a:r>
            <a:r>
              <a:rPr lang="en-US" dirty="0"/>
              <a:t>, during, and on an ongoing basis can provide change agents with valuable information</a:t>
            </a:r>
            <a:r>
              <a:rPr lang="en-US" dirty="0" smtClean="0"/>
              <a:t>. (Williams &amp; </a:t>
            </a:r>
            <a:r>
              <a:rPr lang="en-US" dirty="0" err="1" smtClean="0"/>
              <a:t>Turek</a:t>
            </a:r>
            <a:r>
              <a:rPr lang="en-US" dirty="0" smtClean="0"/>
              <a:t>, 2010)</a:t>
            </a:r>
          </a:p>
          <a:p>
            <a:r>
              <a:rPr lang="en-US" dirty="0"/>
              <a:t> </a:t>
            </a:r>
            <a:r>
              <a:rPr lang="en-US" dirty="0" smtClean="0"/>
              <a:t> According to Ely, “</a:t>
            </a:r>
            <a:r>
              <a:rPr lang="en-US" dirty="0"/>
              <a:t>The goal is to attain each of the conditions </a:t>
            </a:r>
            <a:r>
              <a:rPr lang="en-US" dirty="0" smtClean="0"/>
              <a:t>in implementation” (</a:t>
            </a:r>
            <a:r>
              <a:rPr lang="en-US" dirty="0"/>
              <a:t>Ellsworth, </a:t>
            </a:r>
            <a:r>
              <a:rPr lang="en-US" dirty="0" smtClean="0"/>
              <a:t>2000; Ely, 1990)</a:t>
            </a:r>
          </a:p>
        </p:txBody>
      </p:sp>
    </p:spTree>
    <p:extLst>
      <p:ext uri="{BB962C8B-B14F-4D97-AF65-F5344CB8AC3E}">
        <p14:creationId xmlns:p14="http://schemas.microsoft.com/office/powerpoint/2010/main" val="369045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</a:t>
            </a:r>
            <a:r>
              <a:rPr lang="en-US" dirty="0" smtClean="0"/>
              <a:t>The </a:t>
            </a:r>
            <a:r>
              <a:rPr lang="en-US" dirty="0"/>
              <a:t>M</a:t>
            </a:r>
            <a:r>
              <a:rPr lang="en-US" dirty="0" smtClean="0"/>
              <a:t>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For the purpose of this assignment, the model is applied to a traditional school that does not have a computer lab. As the technology coordinator, I use Ely’s Change Model.</a:t>
            </a:r>
            <a:endParaRPr lang="en-US" dirty="0"/>
          </a:p>
        </p:txBody>
      </p:sp>
      <p:pic>
        <p:nvPicPr>
          <p:cNvPr id="4" name="Picture 3" descr="Computer Lab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81" y="3886073"/>
            <a:ext cx="3148787" cy="197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Dissatisfaction </a:t>
            </a:r>
            <a:r>
              <a:rPr lang="en-US" dirty="0" smtClean="0"/>
              <a:t>With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</a:t>
            </a:r>
            <a:r>
              <a:rPr lang="en-US" dirty="0" smtClean="0"/>
              <a:t>tatus </a:t>
            </a:r>
            <a:r>
              <a:rPr lang="en-US" dirty="0"/>
              <a:t>Q</a:t>
            </a:r>
            <a:r>
              <a:rPr lang="en-US" dirty="0" smtClean="0"/>
              <a:t>uo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The degree of dissatisfaction needs to be measured. If the majority is happy with the traditional school and do not feel the need to have a computer lab, then implementing this change will be met with resistance. </a:t>
            </a:r>
          </a:p>
        </p:txBody>
      </p:sp>
    </p:spTree>
    <p:extLst>
      <p:ext uri="{BB962C8B-B14F-4D97-AF65-F5344CB8AC3E}">
        <p14:creationId xmlns:p14="http://schemas.microsoft.com/office/powerpoint/2010/main" val="2679143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590</TotalTime>
  <Words>715</Words>
  <Application>Microsoft Macintosh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Pushpin</vt:lpstr>
      <vt:lpstr>Conditions of Change Change Models Wildcard </vt:lpstr>
      <vt:lpstr>Conditions of Change</vt:lpstr>
      <vt:lpstr>Overview</vt:lpstr>
      <vt:lpstr>Eight Conditions of Change</vt:lpstr>
      <vt:lpstr>What They Have Said About The Model</vt:lpstr>
      <vt:lpstr>How To Use The Model</vt:lpstr>
      <vt:lpstr>How To Use The Model</vt:lpstr>
      <vt:lpstr>Applying The Model </vt:lpstr>
      <vt:lpstr>1. Dissatisfaction With The Status Quo</vt:lpstr>
      <vt:lpstr>2. Sufficient Knowledge And Skills</vt:lpstr>
      <vt:lpstr>3. Availability Of Resources </vt:lpstr>
      <vt:lpstr>4. Availability Of Time</vt:lpstr>
      <vt:lpstr>5. Reward Or Incentives</vt:lpstr>
      <vt:lpstr>6. Participation</vt:lpstr>
      <vt:lpstr>7. Commitment</vt:lpstr>
      <vt:lpstr>8. Leadership Is Evident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Conditions of Change Change Models Wildcard </dc:title>
  <dc:creator>Majd Alomar</dc:creator>
  <cp:lastModifiedBy>Majd Alomar</cp:lastModifiedBy>
  <cp:revision>58</cp:revision>
  <dcterms:created xsi:type="dcterms:W3CDTF">2014-02-23T18:56:38Z</dcterms:created>
  <dcterms:modified xsi:type="dcterms:W3CDTF">2014-02-27T14:30:19Z</dcterms:modified>
</cp:coreProperties>
</file>