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sldIdLst>
    <p:sldId id="256" r:id="rId2"/>
    <p:sldId id="258" r:id="rId3"/>
    <p:sldId id="264" r:id="rId4"/>
    <p:sldId id="257" r:id="rId5"/>
    <p:sldId id="261" r:id="rId6"/>
    <p:sldId id="260" r:id="rId7"/>
    <p:sldId id="262" r:id="rId8"/>
    <p:sldId id="259" r:id="rId9"/>
    <p:sldId id="265"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54729994-6A0A-504C-8E80-9A743D4539A7}" type="datetimeFigureOut">
              <a:rPr lang="en-US" smtClean="0"/>
              <a:t>2/18/14</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4729994-6A0A-504C-8E80-9A743D4539A7}"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7676F-49D5-5A46-B5D5-F78F6F76C3B5}"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4729994-6A0A-504C-8E80-9A743D4539A7}"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4729994-6A0A-504C-8E80-9A743D4539A7}"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7676F-49D5-5A46-B5D5-F78F6F76C3B5}"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29994-6A0A-504C-8E80-9A743D4539A7}"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7676F-49D5-5A46-B5D5-F78F6F76C3B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29994-6A0A-504C-8E80-9A743D4539A7}"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7676F-49D5-5A46-B5D5-F78F6F76C3B5}"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29994-6A0A-504C-8E80-9A743D4539A7}"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7676F-49D5-5A46-B5D5-F78F6F76C3B5}"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54729994-6A0A-504C-8E80-9A743D4539A7}" type="datetimeFigureOut">
              <a:rPr lang="en-US" smtClean="0"/>
              <a:t>2/18/14</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99A7676F-49D5-5A46-B5D5-F78F6F76C3B5}"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29994-6A0A-504C-8E80-9A743D4539A7}"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7676F-49D5-5A46-B5D5-F78F6F76C3B5}"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729994-6A0A-504C-8E80-9A743D4539A7}"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7676F-49D5-5A46-B5D5-F78F6F76C3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729994-6A0A-504C-8E80-9A743D4539A7}"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A7676F-49D5-5A46-B5D5-F78F6F76C3B5}"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29994-6A0A-504C-8E80-9A743D4539A7}"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7676F-49D5-5A46-B5D5-F78F6F76C3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29994-6A0A-504C-8E80-9A743D4539A7}"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7676F-49D5-5A46-B5D5-F78F6F76C3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29994-6A0A-504C-8E80-9A743D4539A7}"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7676F-49D5-5A46-B5D5-F78F6F76C3B5}"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54729994-6A0A-504C-8E80-9A743D4539A7}" type="datetimeFigureOut">
              <a:rPr lang="en-US" smtClean="0"/>
              <a:t>2/18/14</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99A7676F-49D5-5A46-B5D5-F78F6F76C3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2" y="2075385"/>
            <a:ext cx="6938963" cy="1582271"/>
          </a:xfrm>
        </p:spPr>
        <p:txBody>
          <a:bodyPr>
            <a:normAutofit fontScale="90000"/>
          </a:bodyPr>
          <a:lstStyle/>
          <a:p>
            <a:r>
              <a:rPr lang="en-US" dirty="0" smtClean="0"/>
              <a:t>The Great Media Debate</a:t>
            </a:r>
            <a:endParaRPr lang="en-US" dirty="0"/>
          </a:p>
        </p:txBody>
      </p:sp>
      <p:sp>
        <p:nvSpPr>
          <p:cNvPr id="3" name="Subtitle 2"/>
          <p:cNvSpPr>
            <a:spLocks noGrp="1"/>
          </p:cNvSpPr>
          <p:nvPr>
            <p:ph type="subTitle" idx="1"/>
          </p:nvPr>
        </p:nvSpPr>
        <p:spPr>
          <a:xfrm>
            <a:off x="1116013" y="3680337"/>
            <a:ext cx="6938961" cy="1143000"/>
          </a:xfrm>
        </p:spPr>
        <p:txBody>
          <a:bodyPr/>
          <a:lstStyle/>
          <a:p>
            <a:r>
              <a:rPr lang="en-US" dirty="0" smtClean="0"/>
              <a:t>Majd Alomar</a:t>
            </a:r>
          </a:p>
          <a:p>
            <a:r>
              <a:rPr lang="en-US" dirty="0" smtClean="0"/>
              <a:t>February/09/2014</a:t>
            </a:r>
            <a:endParaRPr lang="en-US" dirty="0"/>
          </a:p>
        </p:txBody>
      </p:sp>
      <p:pic>
        <p:nvPicPr>
          <p:cNvPr id="5" name="Picture 4" descr="kstate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862" y="5236359"/>
            <a:ext cx="2286000" cy="660400"/>
          </a:xfrm>
          <a:prstGeom prst="rect">
            <a:avLst/>
          </a:prstGeom>
        </p:spPr>
      </p:pic>
    </p:spTree>
    <p:extLst>
      <p:ext uri="{BB962C8B-B14F-4D97-AF65-F5344CB8AC3E}">
        <p14:creationId xmlns:p14="http://schemas.microsoft.com/office/powerpoint/2010/main" val="386107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Boulianne</a:t>
            </a:r>
            <a:r>
              <a:rPr lang="en-US" dirty="0"/>
              <a:t>, S. (2009). Does Internet use affect engagement? A meta-analysis of research. </a:t>
            </a:r>
            <a:r>
              <a:rPr lang="en-US" i="1" dirty="0"/>
              <a:t>political communication</a:t>
            </a:r>
            <a:r>
              <a:rPr lang="en-US" dirty="0"/>
              <a:t>, </a:t>
            </a:r>
            <a:r>
              <a:rPr lang="en-US" i="1" dirty="0"/>
              <a:t>26</a:t>
            </a:r>
            <a:r>
              <a:rPr lang="en-US" dirty="0"/>
              <a:t>(2), 193-211</a:t>
            </a:r>
            <a:r>
              <a:rPr lang="en-US" dirty="0" smtClean="0"/>
              <a:t>.</a:t>
            </a:r>
          </a:p>
          <a:p>
            <a:r>
              <a:rPr lang="en-US" dirty="0"/>
              <a:t>Daniel, J. S. (1999). </a:t>
            </a:r>
            <a:r>
              <a:rPr lang="en-US" i="1" dirty="0"/>
              <a:t>Mega-universities and knowledge media: Technology strategies for higher education</a:t>
            </a:r>
            <a:r>
              <a:rPr lang="en-US" dirty="0"/>
              <a:t>. New York: </a:t>
            </a:r>
            <a:r>
              <a:rPr lang="en-US" dirty="0" err="1"/>
              <a:t>Kogan</a:t>
            </a:r>
            <a:r>
              <a:rPr lang="en-US" dirty="0"/>
              <a:t> Page</a:t>
            </a:r>
            <a:r>
              <a:rPr lang="en-US" dirty="0" smtClean="0"/>
              <a:t>.</a:t>
            </a:r>
            <a:endParaRPr lang="en-US" dirty="0"/>
          </a:p>
          <a:p>
            <a:r>
              <a:rPr lang="en-US" dirty="0"/>
              <a:t>Forte, A., &amp; </a:t>
            </a:r>
            <a:r>
              <a:rPr lang="en-US" dirty="0" err="1"/>
              <a:t>Guzdial</a:t>
            </a:r>
            <a:r>
              <a:rPr lang="en-US" dirty="0"/>
              <a:t>, M. (2004, January). Computers for communication, not calculation: Media as a motivation and context for learning. In </a:t>
            </a:r>
            <a:r>
              <a:rPr lang="en-US" i="1" dirty="0"/>
              <a:t>System Sciences, 2004. Proceedings of the 37th Annual Hawaii International Conference on</a:t>
            </a:r>
            <a:r>
              <a:rPr lang="en-US" dirty="0"/>
              <a:t> (pp. 10-pp). IEEE</a:t>
            </a:r>
            <a:r>
              <a:rPr lang="en-US" dirty="0" smtClean="0"/>
              <a:t>.</a:t>
            </a:r>
            <a:endParaRPr lang="en-US" dirty="0"/>
          </a:p>
          <a:p>
            <a:r>
              <a:rPr lang="en-US" dirty="0" err="1" smtClean="0"/>
              <a:t>Jonassen</a:t>
            </a:r>
            <a:r>
              <a:rPr lang="en-US" dirty="0"/>
              <a:t>, D. H., Campbell, J. P., &amp; Davidson, M. E. (1994). </a:t>
            </a:r>
            <a:r>
              <a:rPr lang="en-US" dirty="0" err="1"/>
              <a:t>Learningwith</a:t>
            </a:r>
            <a:r>
              <a:rPr lang="en-US" dirty="0"/>
              <a:t> media: Restructuring the debate. </a:t>
            </a:r>
            <a:r>
              <a:rPr lang="en-US" i="1" dirty="0"/>
              <a:t>Educational technology research and development</a:t>
            </a:r>
            <a:r>
              <a:rPr lang="en-US" dirty="0"/>
              <a:t>, </a:t>
            </a:r>
            <a:r>
              <a:rPr lang="en-US" i="1" dirty="0"/>
              <a:t>42</a:t>
            </a:r>
            <a:r>
              <a:rPr lang="en-US" dirty="0"/>
              <a:t>(2), 31-39</a:t>
            </a:r>
            <a:r>
              <a:rPr lang="en-US" dirty="0" smtClean="0"/>
              <a:t>.</a:t>
            </a:r>
          </a:p>
          <a:p>
            <a:r>
              <a:rPr lang="en-US" dirty="0" err="1"/>
              <a:t>Kozma</a:t>
            </a:r>
            <a:r>
              <a:rPr lang="en-US" dirty="0"/>
              <a:t>, Robert B. (1994), The Influence of Media on Learning: The Debate Continues, School Library Media Research, Volume 22, Number </a:t>
            </a:r>
            <a:r>
              <a:rPr lang="en-US" dirty="0" smtClean="0"/>
              <a:t>4</a:t>
            </a:r>
            <a:endParaRPr lang="en-US" dirty="0"/>
          </a:p>
          <a:p>
            <a:r>
              <a:rPr lang="en-US" dirty="0" smtClean="0"/>
              <a:t>Sun</a:t>
            </a:r>
            <a:r>
              <a:rPr lang="en-US" dirty="0"/>
              <a:t>, P. C., &amp; Cheng, H. K. (2007). The design of instructional multimedia in e-Learning: A Media Richness Theory-based approach. </a:t>
            </a:r>
            <a:r>
              <a:rPr lang="en-US" i="1" dirty="0"/>
              <a:t>Computers &amp; Education</a:t>
            </a:r>
            <a:r>
              <a:rPr lang="en-US" dirty="0"/>
              <a:t>, </a:t>
            </a:r>
            <a:r>
              <a:rPr lang="en-US" i="1" dirty="0"/>
              <a:t>49</a:t>
            </a:r>
            <a:r>
              <a:rPr lang="en-US" dirty="0"/>
              <a:t>(3), 662-676.</a:t>
            </a:r>
          </a:p>
          <a:p>
            <a:endParaRPr lang="en-US" dirty="0"/>
          </a:p>
          <a:p>
            <a:endParaRPr lang="en-US" dirty="0" smtClean="0"/>
          </a:p>
          <a:p>
            <a:endParaRPr lang="en-US" dirty="0"/>
          </a:p>
        </p:txBody>
      </p:sp>
    </p:spTree>
    <p:extLst>
      <p:ext uri="{BB962C8B-B14F-4D97-AF65-F5344CB8AC3E}">
        <p14:creationId xmlns:p14="http://schemas.microsoft.com/office/powerpoint/2010/main" val="154848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Debate</a:t>
            </a:r>
            <a:endParaRPr lang="en-US" dirty="0"/>
          </a:p>
        </p:txBody>
      </p:sp>
      <p:sp>
        <p:nvSpPr>
          <p:cNvPr id="3" name="Content Placeholder 2"/>
          <p:cNvSpPr>
            <a:spLocks noGrp="1"/>
          </p:cNvSpPr>
          <p:nvPr>
            <p:ph idx="1"/>
          </p:nvPr>
        </p:nvSpPr>
        <p:spPr/>
        <p:txBody>
          <a:bodyPr/>
          <a:lstStyle/>
          <a:p>
            <a:r>
              <a:rPr lang="en-US" dirty="0" smtClean="0"/>
              <a:t>Is Media a vehicle for learning?</a:t>
            </a:r>
          </a:p>
          <a:p>
            <a:pPr marL="0" indent="0">
              <a:buNone/>
            </a:pPr>
            <a:r>
              <a:rPr lang="en-US" dirty="0" smtClean="0"/>
              <a:t>OR</a:t>
            </a:r>
          </a:p>
          <a:p>
            <a:r>
              <a:rPr lang="en-US" dirty="0" smtClean="0"/>
              <a:t>Do Media influence learning?</a:t>
            </a:r>
          </a:p>
        </p:txBody>
      </p:sp>
      <p:pic>
        <p:nvPicPr>
          <p:cNvPr id="4" name="Picture 3" descr="c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384" y="2084294"/>
            <a:ext cx="2148515" cy="1429269"/>
          </a:xfrm>
          <a:prstGeom prst="rect">
            <a:avLst/>
          </a:prstGeom>
        </p:spPr>
      </p:pic>
      <p:pic>
        <p:nvPicPr>
          <p:cNvPr id="5" name="Picture 4" descr="medi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278" y="3854533"/>
            <a:ext cx="3258622" cy="1869431"/>
          </a:xfrm>
          <a:prstGeom prst="rect">
            <a:avLst/>
          </a:prstGeom>
        </p:spPr>
      </p:pic>
    </p:spTree>
    <p:extLst>
      <p:ext uri="{BB962C8B-B14F-4D97-AF65-F5344CB8AC3E}">
        <p14:creationId xmlns:p14="http://schemas.microsoft.com/office/powerpoint/2010/main" val="134652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Media a vehicle for learning?</a:t>
            </a:r>
            <a:endParaRPr lang="en-US" dirty="0"/>
          </a:p>
        </p:txBody>
      </p:sp>
      <p:sp>
        <p:nvSpPr>
          <p:cNvPr id="3" name="Content Placeholder 2"/>
          <p:cNvSpPr>
            <a:spLocks noGrp="1"/>
          </p:cNvSpPr>
          <p:nvPr>
            <p:ph idx="1"/>
          </p:nvPr>
        </p:nvSpPr>
        <p:spPr/>
        <p:txBody>
          <a:bodyPr/>
          <a:lstStyle/>
          <a:p>
            <a:pPr algn="just"/>
            <a:r>
              <a:rPr lang="en-US" dirty="0" smtClean="0"/>
              <a:t>Any reasonable interpretation of an instructional medium such as Media should not be looked at as merely a vehicle.  Media are combinations of technology, task, and </a:t>
            </a:r>
            <a:r>
              <a:rPr lang="en-US" dirty="0" smtClean="0"/>
              <a:t>context</a:t>
            </a:r>
            <a:r>
              <a:rPr lang="en-US" dirty="0"/>
              <a:t> </a:t>
            </a:r>
            <a:r>
              <a:rPr lang="en-US" dirty="0" smtClean="0"/>
              <a:t>(</a:t>
            </a:r>
            <a:r>
              <a:rPr lang="en-US" dirty="0" err="1" smtClean="0"/>
              <a:t>Jonassen</a:t>
            </a:r>
            <a:r>
              <a:rPr lang="en-US" dirty="0" smtClean="0"/>
              <a:t>, </a:t>
            </a:r>
            <a:r>
              <a:rPr lang="en-US" dirty="0" err="1" smtClean="0"/>
              <a:t>Campbel</a:t>
            </a:r>
            <a:r>
              <a:rPr lang="en-US" dirty="0" smtClean="0"/>
              <a:t>, Davidson, 1994: </a:t>
            </a:r>
            <a:r>
              <a:rPr lang="en-US" dirty="0" err="1" smtClean="0"/>
              <a:t>Kozma</a:t>
            </a:r>
            <a:r>
              <a:rPr lang="en-US" dirty="0" smtClean="0"/>
              <a:t> 1994)</a:t>
            </a:r>
            <a:endParaRPr lang="en-US" dirty="0"/>
          </a:p>
        </p:txBody>
      </p:sp>
      <p:pic>
        <p:nvPicPr>
          <p:cNvPr id="4" name="Picture 3" descr="Around compu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934" y="3976555"/>
            <a:ext cx="3557966" cy="2397007"/>
          </a:xfrm>
          <a:prstGeom prst="rect">
            <a:avLst/>
          </a:prstGeom>
        </p:spPr>
      </p:pic>
    </p:spTree>
    <p:extLst>
      <p:ext uri="{BB962C8B-B14F-4D97-AF65-F5344CB8AC3E}">
        <p14:creationId xmlns:p14="http://schemas.microsoft.com/office/powerpoint/2010/main" val="198622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time to rephrase the question</a:t>
            </a:r>
            <a:endParaRPr lang="en-US" dirty="0"/>
          </a:p>
        </p:txBody>
      </p:sp>
      <p:sp>
        <p:nvSpPr>
          <p:cNvPr id="3" name="Content Placeholder 2"/>
          <p:cNvSpPr>
            <a:spLocks noGrp="1"/>
          </p:cNvSpPr>
          <p:nvPr>
            <p:ph idx="1"/>
          </p:nvPr>
        </p:nvSpPr>
        <p:spPr>
          <a:xfrm>
            <a:off x="1097280" y="2084294"/>
            <a:ext cx="6949440" cy="1958480"/>
          </a:xfrm>
        </p:spPr>
        <p:txBody>
          <a:bodyPr>
            <a:normAutofit lnSpcReduction="10000"/>
          </a:bodyPr>
          <a:lstStyle/>
          <a:p>
            <a:pPr algn="just"/>
            <a:r>
              <a:rPr lang="en-US" dirty="0" smtClean="0"/>
              <a:t>“Perhaps it </a:t>
            </a:r>
            <a:r>
              <a:rPr lang="en-US" dirty="0"/>
              <a:t>is time to go beyond our concern with "proving" that media "cause" learning so that we can begin to explore the question in more complex </a:t>
            </a:r>
            <a:r>
              <a:rPr lang="en-US" dirty="0" smtClean="0"/>
              <a:t>ways” </a:t>
            </a:r>
            <a:r>
              <a:rPr lang="en-US" dirty="0" smtClean="0"/>
              <a:t>(</a:t>
            </a:r>
            <a:r>
              <a:rPr lang="en-US" dirty="0" err="1"/>
              <a:t>Kozma</a:t>
            </a:r>
            <a:r>
              <a:rPr lang="en-US" dirty="0"/>
              <a:t>, 1994)</a:t>
            </a:r>
            <a:r>
              <a:rPr lang="en-US" dirty="0" smtClean="0"/>
              <a:t>.</a:t>
            </a:r>
          </a:p>
          <a:p>
            <a:pPr algn="just"/>
            <a:r>
              <a:rPr lang="en-US" dirty="0"/>
              <a:t>How do media affect learning</a:t>
            </a:r>
            <a:r>
              <a:rPr lang="en-US" dirty="0" smtClean="0"/>
              <a:t>?</a:t>
            </a:r>
            <a:endParaRPr lang="en-US" dirty="0"/>
          </a:p>
        </p:txBody>
      </p:sp>
      <p:pic>
        <p:nvPicPr>
          <p:cNvPr id="6" name="Picture 5" descr="computer diplom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412" y="3075338"/>
            <a:ext cx="1657266" cy="1241350"/>
          </a:xfrm>
          <a:prstGeom prst="rect">
            <a:avLst/>
          </a:prstGeom>
        </p:spPr>
      </p:pic>
      <p:pic>
        <p:nvPicPr>
          <p:cNvPr id="7" name="Picture 6" descr="mooc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412" y="4546145"/>
            <a:ext cx="1657266" cy="1609454"/>
          </a:xfrm>
          <a:prstGeom prst="rect">
            <a:avLst/>
          </a:prstGeom>
        </p:spPr>
      </p:pic>
      <p:pic>
        <p:nvPicPr>
          <p:cNvPr id="8" name="Picture 7" descr="open educatio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953" y="4546145"/>
            <a:ext cx="2176481" cy="1448349"/>
          </a:xfrm>
          <a:prstGeom prst="rect">
            <a:avLst/>
          </a:prstGeom>
        </p:spPr>
      </p:pic>
      <p:pic>
        <p:nvPicPr>
          <p:cNvPr id="10" name="Picture 9" descr="chalkboar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676" y="4528234"/>
            <a:ext cx="2172616" cy="1627365"/>
          </a:xfrm>
          <a:prstGeom prst="rect">
            <a:avLst/>
          </a:prstGeom>
        </p:spPr>
      </p:pic>
    </p:spTree>
    <p:extLst>
      <p:ext uri="{BB962C8B-B14F-4D97-AF65-F5344CB8AC3E}">
        <p14:creationId xmlns:p14="http://schemas.microsoft.com/office/powerpoint/2010/main" val="222146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media affect learning?</a:t>
            </a:r>
            <a:endParaRPr lang="en-US" dirty="0"/>
          </a:p>
        </p:txBody>
      </p:sp>
      <p:sp>
        <p:nvSpPr>
          <p:cNvPr id="3" name="Content Placeholder 2"/>
          <p:cNvSpPr>
            <a:spLocks noGrp="1"/>
          </p:cNvSpPr>
          <p:nvPr>
            <p:ph idx="1"/>
          </p:nvPr>
        </p:nvSpPr>
        <p:spPr/>
        <p:txBody>
          <a:bodyPr/>
          <a:lstStyle/>
          <a:p>
            <a:pPr algn="just"/>
            <a:r>
              <a:rPr lang="en-US" dirty="0" smtClean="0"/>
              <a:t>Media </a:t>
            </a:r>
            <a:r>
              <a:rPr lang="en-US" dirty="0" smtClean="0"/>
              <a:t>“possess </a:t>
            </a:r>
            <a:r>
              <a:rPr lang="en-US" dirty="0"/>
              <a:t>particular characteristics that make them both more and less suitable for the accomplishment of certain kinds of learning </a:t>
            </a:r>
            <a:r>
              <a:rPr lang="en-US" dirty="0" smtClean="0"/>
              <a:t>tasks” </a:t>
            </a:r>
            <a:r>
              <a:rPr lang="en-US" dirty="0" smtClean="0"/>
              <a:t>(</a:t>
            </a:r>
            <a:r>
              <a:rPr lang="en-US" dirty="0" err="1" smtClean="0"/>
              <a:t>Kozma</a:t>
            </a:r>
            <a:r>
              <a:rPr lang="en-US" dirty="0" smtClean="0"/>
              <a:t>, 1994</a:t>
            </a:r>
            <a:r>
              <a:rPr lang="en-US" dirty="0" smtClean="0"/>
              <a:t>).</a:t>
            </a:r>
            <a:endParaRPr lang="en-US" dirty="0"/>
          </a:p>
        </p:txBody>
      </p:sp>
      <p:pic>
        <p:nvPicPr>
          <p:cNvPr id="5" name="Picture 4" descr="videogam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903454"/>
            <a:ext cx="3100093" cy="2133600"/>
          </a:xfrm>
          <a:prstGeom prst="rect">
            <a:avLst/>
          </a:prstGeom>
        </p:spPr>
      </p:pic>
      <p:pic>
        <p:nvPicPr>
          <p:cNvPr id="6" name="Picture 5" descr="global vill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390" y="3903454"/>
            <a:ext cx="2583330" cy="2133600"/>
          </a:xfrm>
          <a:prstGeom prst="rect">
            <a:avLst/>
          </a:prstGeom>
        </p:spPr>
      </p:pic>
    </p:spTree>
    <p:extLst>
      <p:ext uri="{BB962C8B-B14F-4D97-AF65-F5344CB8AC3E}">
        <p14:creationId xmlns:p14="http://schemas.microsoft.com/office/powerpoint/2010/main" val="339032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media affect learning?</a:t>
            </a: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Media can globalize learning and give learners a new and different </a:t>
            </a:r>
            <a:r>
              <a:rPr lang="en-US" dirty="0" smtClean="0"/>
              <a:t>perspective</a:t>
            </a:r>
            <a:endParaRPr lang="en-US" dirty="0" smtClean="0"/>
          </a:p>
          <a:p>
            <a:pPr marL="0" indent="0">
              <a:buNone/>
            </a:pPr>
            <a:endParaRPr lang="en-US" dirty="0" smtClean="0"/>
          </a:p>
          <a:p>
            <a:endParaRPr lang="en-US" dirty="0" smtClean="0"/>
          </a:p>
          <a:p>
            <a:endParaRPr lang="en-US" dirty="0" smtClean="0"/>
          </a:p>
        </p:txBody>
      </p:sp>
      <p:pic>
        <p:nvPicPr>
          <p:cNvPr id="5" name="Picture 4" descr="World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108" y="3740993"/>
            <a:ext cx="6717612" cy="1982971"/>
          </a:xfrm>
          <a:prstGeom prst="rect">
            <a:avLst/>
          </a:prstGeom>
        </p:spPr>
      </p:pic>
    </p:spTree>
    <p:extLst>
      <p:ext uri="{BB962C8B-B14F-4D97-AF65-F5344CB8AC3E}">
        <p14:creationId xmlns:p14="http://schemas.microsoft.com/office/powerpoint/2010/main" val="118405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media affect learning?</a:t>
            </a:r>
            <a:endParaRPr lang="en-US" dirty="0"/>
          </a:p>
        </p:txBody>
      </p:sp>
      <p:sp>
        <p:nvSpPr>
          <p:cNvPr id="3" name="Content Placeholder 2"/>
          <p:cNvSpPr>
            <a:spLocks noGrp="1"/>
          </p:cNvSpPr>
          <p:nvPr>
            <p:ph idx="1"/>
          </p:nvPr>
        </p:nvSpPr>
        <p:spPr/>
        <p:txBody>
          <a:bodyPr/>
          <a:lstStyle/>
          <a:p>
            <a:pPr algn="just"/>
            <a:r>
              <a:rPr lang="en-US" dirty="0" smtClean="0"/>
              <a:t>Media can affect student engagement (</a:t>
            </a:r>
            <a:r>
              <a:rPr lang="en-US" dirty="0" err="1" smtClean="0"/>
              <a:t>Boulianne</a:t>
            </a:r>
            <a:r>
              <a:rPr lang="en-US" dirty="0" smtClean="0"/>
              <a:t>, 2009)</a:t>
            </a:r>
          </a:p>
          <a:p>
            <a:pPr algn="just"/>
            <a:r>
              <a:rPr lang="en-US" dirty="0" smtClean="0"/>
              <a:t>Media can affect motivation (Forte &amp; </a:t>
            </a:r>
            <a:r>
              <a:rPr lang="en-US" dirty="0" err="1" smtClean="0"/>
              <a:t>Guzdial</a:t>
            </a:r>
            <a:r>
              <a:rPr lang="en-US" dirty="0" smtClean="0"/>
              <a:t>, 2004)</a:t>
            </a:r>
          </a:p>
          <a:p>
            <a:pPr algn="just"/>
            <a:r>
              <a:rPr lang="en-US" dirty="0" smtClean="0"/>
              <a:t>Media can cause distraction (Sun &amp; Cheng, 2007)</a:t>
            </a:r>
          </a:p>
          <a:p>
            <a:pPr algn="just"/>
            <a:r>
              <a:rPr lang="en-US" dirty="0" smtClean="0"/>
              <a:t>Media can support individualized learning (Daniel, 1999)</a:t>
            </a:r>
            <a:endParaRPr lang="en-US" dirty="0"/>
          </a:p>
        </p:txBody>
      </p:sp>
      <p:pic>
        <p:nvPicPr>
          <p:cNvPr id="5" name="Picture 4" descr="student-engag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054" y="4321586"/>
            <a:ext cx="2717946" cy="1807434"/>
          </a:xfrm>
          <a:prstGeom prst="rect">
            <a:avLst/>
          </a:prstGeom>
        </p:spPr>
      </p:pic>
    </p:spTree>
    <p:extLst>
      <p:ext uri="{BB962C8B-B14F-4D97-AF65-F5344CB8AC3E}">
        <p14:creationId xmlns:p14="http://schemas.microsoft.com/office/powerpoint/2010/main" val="351607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search of the right question</a:t>
            </a:r>
            <a:endParaRPr lang="en-US" dirty="0"/>
          </a:p>
        </p:txBody>
      </p:sp>
      <p:sp>
        <p:nvSpPr>
          <p:cNvPr id="3" name="Content Placeholder 2"/>
          <p:cNvSpPr>
            <a:spLocks noGrp="1"/>
          </p:cNvSpPr>
          <p:nvPr>
            <p:ph idx="1"/>
          </p:nvPr>
        </p:nvSpPr>
        <p:spPr/>
        <p:txBody>
          <a:bodyPr/>
          <a:lstStyle/>
          <a:p>
            <a:pPr algn="just"/>
            <a:r>
              <a:rPr lang="en-US" dirty="0" smtClean="0"/>
              <a:t>“If </a:t>
            </a:r>
            <a:r>
              <a:rPr lang="en-US" dirty="0"/>
              <a:t>we move from "Do media influence learning?" to "In what ways can we use the capabilities of media to influence learning for particular students, tasks, and situations?" we will both advance the development of our field and contribute to the improvement of teaching and </a:t>
            </a:r>
            <a:r>
              <a:rPr lang="en-US" dirty="0" smtClean="0"/>
              <a:t>learning” </a:t>
            </a:r>
            <a:r>
              <a:rPr lang="en-US" dirty="0" smtClean="0"/>
              <a:t>(</a:t>
            </a:r>
            <a:r>
              <a:rPr lang="en-US" dirty="0" err="1" smtClean="0"/>
              <a:t>Kozma</a:t>
            </a:r>
            <a:r>
              <a:rPr lang="en-US" dirty="0" smtClean="0"/>
              <a:t>, 1994</a:t>
            </a:r>
            <a:r>
              <a:rPr lang="en-US" dirty="0" smtClean="0"/>
              <a:t>).</a:t>
            </a:r>
            <a:endParaRPr lang="en-US" dirty="0"/>
          </a:p>
        </p:txBody>
      </p:sp>
      <p:pic>
        <p:nvPicPr>
          <p:cNvPr id="4" name="Picture 3" descr="empty-lecturehal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61" y="4177282"/>
            <a:ext cx="3601532" cy="2024786"/>
          </a:xfrm>
          <a:prstGeom prst="rect">
            <a:avLst/>
          </a:prstGeom>
        </p:spPr>
      </p:pic>
    </p:spTree>
    <p:extLst>
      <p:ext uri="{BB962C8B-B14F-4D97-AF65-F5344CB8AC3E}">
        <p14:creationId xmlns:p14="http://schemas.microsoft.com/office/powerpoint/2010/main" val="67814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Debate Continues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“…as </a:t>
            </a:r>
            <a:r>
              <a:rPr lang="en-US" dirty="0" smtClean="0"/>
              <a:t>instructional designers and educators we should shift the debate and the practice of instruction design from instruction and media centered to a learner centered conception of </a:t>
            </a:r>
            <a:r>
              <a:rPr lang="en-US" dirty="0" smtClean="0"/>
              <a:t>learning” </a:t>
            </a:r>
            <a:r>
              <a:rPr lang="en-US" dirty="0" smtClean="0"/>
              <a:t>(</a:t>
            </a:r>
            <a:r>
              <a:rPr lang="en-US" dirty="0" err="1" smtClean="0"/>
              <a:t>Jonassen</a:t>
            </a:r>
            <a:r>
              <a:rPr lang="en-US" dirty="0" smtClean="0"/>
              <a:t>, Campbell, Davidson, 1994</a:t>
            </a:r>
            <a:r>
              <a:rPr lang="en-US" dirty="0" smtClean="0"/>
              <a:t>).</a:t>
            </a:r>
            <a:endParaRPr lang="en-US" dirty="0" smtClean="0"/>
          </a:p>
          <a:p>
            <a:pPr algn="just"/>
            <a:r>
              <a:rPr lang="en-US" dirty="0" smtClean="0"/>
              <a:t>“This </a:t>
            </a:r>
            <a:r>
              <a:rPr lang="en-US" dirty="0" smtClean="0"/>
              <a:t>debate should focus less on the characteristics and attributes of media for conveying knowledge and more on the attributes of the human learner involved in learning and ultimately the construction of human </a:t>
            </a:r>
            <a:r>
              <a:rPr lang="en-US" dirty="0" smtClean="0"/>
              <a:t>knowledge” </a:t>
            </a:r>
            <a:r>
              <a:rPr lang="en-US" dirty="0" smtClean="0"/>
              <a:t>(</a:t>
            </a:r>
            <a:r>
              <a:rPr lang="en-US" dirty="0" err="1" smtClean="0"/>
              <a:t>Jonassen</a:t>
            </a:r>
            <a:r>
              <a:rPr lang="en-US" dirty="0" smtClean="0"/>
              <a:t>, Campbell, Davidson, 1994</a:t>
            </a:r>
            <a:r>
              <a:rPr lang="en-US" dirty="0" smtClean="0"/>
              <a:t>).</a:t>
            </a:r>
            <a:endParaRPr lang="en-US" dirty="0"/>
          </a:p>
        </p:txBody>
      </p:sp>
    </p:spTree>
    <p:extLst>
      <p:ext uri="{BB962C8B-B14F-4D97-AF65-F5344CB8AC3E}">
        <p14:creationId xmlns:p14="http://schemas.microsoft.com/office/powerpoint/2010/main" val="180183538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556</TotalTime>
  <Words>633</Words>
  <Application>Microsoft Macintosh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Formal</vt:lpstr>
      <vt:lpstr>The Great Media Debate</vt:lpstr>
      <vt:lpstr>The Debate</vt:lpstr>
      <vt:lpstr>Is Media a vehicle for learning?</vt:lpstr>
      <vt:lpstr>It is time to rephrase the question</vt:lpstr>
      <vt:lpstr>How do media affect learning?</vt:lpstr>
      <vt:lpstr>How do media affect learning?</vt:lpstr>
      <vt:lpstr>How do media affect learning?</vt:lpstr>
      <vt:lpstr>In search of the right question</vt:lpstr>
      <vt:lpstr>The Debate Continues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Media Debate</dc:title>
  <dc:creator>Majd Alomar</dc:creator>
  <cp:lastModifiedBy>Kansas State University</cp:lastModifiedBy>
  <cp:revision>30</cp:revision>
  <dcterms:created xsi:type="dcterms:W3CDTF">2014-02-09T16:15:40Z</dcterms:created>
  <dcterms:modified xsi:type="dcterms:W3CDTF">2014-02-18T21:00:43Z</dcterms:modified>
</cp:coreProperties>
</file>